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245" r:id="rId3"/>
    <p:sldId id="1290" r:id="rId4"/>
    <p:sldId id="1291" r:id="rId5"/>
    <p:sldId id="1292" r:id="rId6"/>
    <p:sldId id="1293" r:id="rId7"/>
    <p:sldId id="1300" r:id="rId8"/>
    <p:sldId id="1301" r:id="rId9"/>
    <p:sldId id="1302" r:id="rId10"/>
    <p:sldId id="1246" r:id="rId11"/>
    <p:sldId id="1294" r:id="rId12"/>
    <p:sldId id="1295" r:id="rId13"/>
    <p:sldId id="1296" r:id="rId14"/>
    <p:sldId id="1297" r:id="rId15"/>
    <p:sldId id="1298" r:id="rId16"/>
    <p:sldId id="1270" r:id="rId17"/>
    <p:sldId id="1268" r:id="rId18"/>
    <p:sldId id="1269" r:id="rId19"/>
    <p:sldId id="1271" r:id="rId20"/>
    <p:sldId id="1272" r:id="rId21"/>
    <p:sldId id="1273" r:id="rId22"/>
    <p:sldId id="1274" r:id="rId23"/>
    <p:sldId id="1275" r:id="rId24"/>
    <p:sldId id="1276" r:id="rId25"/>
    <p:sldId id="1277" r:id="rId26"/>
    <p:sldId id="1278" r:id="rId27"/>
    <p:sldId id="1280" r:id="rId28"/>
    <p:sldId id="1281" r:id="rId29"/>
    <p:sldId id="1282" r:id="rId30"/>
    <p:sldId id="1283" r:id="rId31"/>
    <p:sldId id="1285"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专题四  创新驱动发展　科技引领未来</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我国取得科技成就的秘诀。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）坚持中国共产党的正确领导。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）我国加快推进科技自立自强，基础研究和原始创新不断加强，一些关键核心技术实现突破，战略性新兴产业发展壮大，成功进入创新型国家行列。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）我国深入实施科教兴国战略、人才强国战略和创新驱动发展战略。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）我国综合国力显著增强，自主创新能力不断提高。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）中华民族是具有非凡智慧和伟大创造力的民族，中国人民是具有伟大创造精神的人民，广大科技工作者顽强拼搏，发扬实干精神。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60985" y="758858"/>
            <a:ext cx="8668443" cy="581910"/>
          </a:xfrm>
          <a:prstGeom prst="rect">
            <a:avLst/>
          </a:prstGeom>
        </p:spPr>
      </p:pic>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党和国家为什么高度重视科技事业发展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）我们必须清醒认识到，我国推进高质量发展还有许多卡点瓶颈，科技创新能力还需进一步提高。我国要建成世界科技创新强国，任重道远。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）创新驱动是国家命运所系，是更好推动我国经济高质量发展的根本之策。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）时代发展呼唤创新，创新已经成为世界主要国家发展战略的重心。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）科技创新能力已经成为综合国力竞争的决定性因素。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我国一系列重大科技成就不断涌现有何意义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）有利于激发全社会的创新热情，加快建成世界科技创新强国。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）有利于在全社会营造出尊重劳动、尊重知识、尊重人才、尊重创造的良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）有利于满足人民日益增长的美好生活需要，让人民共享科技发展成果。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）有利于增强中华民族的自尊心和自豪感，点燃科技自信。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）有利于增强我国的综合国力，提升我国的国际地位和国际影响力。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7282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0854"/>
            <a:ext cx="11485848" cy="5326458"/>
          </a:xfrm>
        </p:spPr>
        <p:txBody>
          <a:bodyPr/>
          <a:lstStyle/>
          <a:p>
            <a:pPr hangingPunct="0">
              <a:lnSpc>
                <a:spcPct val="13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为建成世界科技创新强国</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我们应该怎么做</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坚持科技是第一生产力、人才是第一资源、创新是第一动力。</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深入实施科教兴国战略、人才强国战略、创新驱动发展战略。</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坚持教育优先发展，培养创新型人才。</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增强自主创新能力，坚定不移地走中国特色自主创新道路。</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加快形成有利于创新的治理格局和协同机制，搭建有利于创新的活动平台和融资平台，营造有利于创新的舆论氛围和法治环境。</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激发创新活力，积极抢占科技竞争和未来发展制高点等。</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加强企业主导的产学研深度融合，坚持自主创新。</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掌握核心技术，提升企业创新能力。</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培养创新型人才，提高人才科学素质等。</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努力学习科学文化知识，不断提高自身科学文化素养。</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增强创新意识，培养创新思维和能力。</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把创新热情与科学求实的态度结合起来。</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积极参加小发明、小制作等创新活动，提高创新实践能力。</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树立知识产权意识，尊重他人的知识产权，学会保护自己的知识产权等。</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39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小赵看到相关新闻后感慨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一路科研攻关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终成创新强国。</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请你评析他</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观点是片面的。我国加快推进科技自立自强，基础研究和原始创新不断加强，一些关键核心技术实现突破，战略性新兴产业发展壮大，成功进入创新型国家行列；但是我国推进高质量发展还有许多卡点瓶颈，科技创新能力还需进一步提高，我国要建成世界科技创新强国，任重道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青少年如何成为创新型人才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）努力学习科学文化知识，为创新打下知识基础。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）多动脑、多思考，敢于质疑，敢于向权威挑战。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）积极参加小发明、小制作等社会实践活动。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71583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科技成就的取得所彰显的创新精神有哪些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创新精神，表现为敢为人先、敢于冒险的勇气和自信，表现为探索新知的好奇心和挑战权威的批判精神，表现为承受挫折的坚强意志和沟通合作的团队精神，表现为舍我其谁的责任担当和造福人类的济世情怀。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科学技术是第一生产力。推动现代农业纵深发展，必须把种子研发技术牢牢掌握在自己手中，保障我国粮食安全，促进我国农业现代化，助力中国式现代化高质量发展。上述材料体现了我国哪一新发展理念（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86550" y="764704"/>
            <a:ext cx="7617311" cy="593375"/>
          </a:xfrm>
          <a:prstGeom prst="rect">
            <a:avLst/>
          </a:prstGeom>
        </p:spPr>
      </p:pic>
      <p:sp>
        <p:nvSpPr>
          <p:cNvPr id="5" name="矩形 4"/>
          <p:cNvSpPr/>
          <p:nvPr/>
        </p:nvSpPr>
        <p:spPr>
          <a:xfrm>
            <a:off x="6357360" y="311209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中关村论坛年会以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新质生产力与全球科技合作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为年度主题，集中发布了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首次实现千秒量级高约束模等离子体运行等十项重大科技成果，涉及大科学装置、基因治疗、人工智能等多个领域。这些科技成果说明（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创新让生活更美好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创新要敢于打破常规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一味追求独特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我国科技创新能力增强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创新是促进人的全面发展的根本途径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97348" y="2276872"/>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总书记在齐齐哈尔考察两家国有大型装备制造企业时强调，装备制造业是国之重器，是实体经济的重要组成部分。国家要提高竞争力，要靠实体经济。齐车要乘势而为、乘势而上，加强自主创新，练好内功，不断推出新技术、新产品、新服务，永远掌握主动，不断做强做优做大。这给我们的启示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弘扬以团结友爱为核心的民族精神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铸就我国经济新辉煌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坚持公有制经济的主导地位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不断巩固和发展公有制经济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企业是推动创新的生力军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要强化企业科技创新主体地位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努力推动企业自主创新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使我国成功进入创新型国家行列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438" y="2900458"/>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近年来，我国涌现出了一大批专精特新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小巨人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企业。它们突破关键核心技术，有的实现了进口替代，有的取得了技术领先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吸引业内人士广泛关注。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年，中央财政计划累计安排</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亿元以上奖补资金，重点支持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余家国家级专精特新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小巨人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企业高质量发展。上述材料表明（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企业要不断创新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积极谋求自身发展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中国的发展为世界各国提供了更广阔的市场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要把提升发展质量放在首位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这有利于实现互联互通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提升中国的国际影响力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67928" y="270892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9006"/>
            <a:ext cx="11485848" cy="4886338"/>
          </a:xfrm>
        </p:spPr>
        <p:txBody>
          <a:bodyPr/>
          <a:lstStyle/>
          <a:p>
            <a:pPr hangingPunct="0">
              <a:lnSpc>
                <a:spcPct val="130000"/>
              </a:lnSpc>
              <a:spcAft>
                <a:spcPts val="0"/>
              </a:spcAft>
              <a:tabLst>
                <a:tab pos="2700655" algn="l"/>
                <a:tab pos="5581015" algn="l"/>
                <a:tab pos="8461375" algn="l"/>
              </a:tabLst>
            </a:pPr>
            <a:r>
              <a:rPr lang="en-US" altLang="zh-CN" sz="2200"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科</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技是第一生产力</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创新是引领发展的第一动力</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最长的跨海大桥、全球规模最大的</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5G</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网络、最先进的高速铁路、最远程的量子通信</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新时代十年</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我国科技创新事业发生历史性、整体性、格局性重大变化</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全球创新指数排名从</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位上升到</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年的第</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中国科学技术发展战略研究院发布的《中国区域科技创新评价报告</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》显示</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我国综合科技创新水平得分为</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80.20</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比上年提高</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1.77</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科技创新投入、科技创新产出、高新技术产业继续保持增长态势</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有效促进经济社会发展。</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创新是引领发展的第一动力</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是一个民族进步的灵魂</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是一个国家兴旺发达的不竭动力</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新时代十年我国科技创新取得的成就</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科技创新能力已经成为综合国力竞争的决定性因</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素</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881695" y="764704"/>
            <a:ext cx="8427023" cy="574827"/>
          </a:xfrm>
          <a:prstGeom prst="rect">
            <a:avLst/>
          </a:prstGeom>
        </p:spPr>
      </p:pic>
      <p:sp>
        <p:nvSpPr>
          <p:cNvPr id="4" name="矩形 3"/>
          <p:cNvSpPr/>
          <p:nvPr/>
        </p:nvSpPr>
        <p:spPr>
          <a:xfrm>
            <a:off x="444078" y="1324677"/>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5" name="矩形 4"/>
          <p:cNvSpPr/>
          <p:nvPr/>
        </p:nvSpPr>
        <p:spPr>
          <a:xfrm>
            <a:off x="387426" y="4717679"/>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中国某民营通信科技公司历经美国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年多的全方位极限打压，不但没有倒下，反而不断壮大，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万多个零部件已经实现国产化。该公司的技术突围，说明自主创新大有可为。该公司的经历启示我们（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核心技术不是别人赐予的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企业是社会创新的重要力量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创新是国有企业的专利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企业必须自强奋斗、敢于突破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36566" y="214148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扬帆海陵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青年和人才专场招聘会在泰州市举行。这次招聘会是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职引未来 筑梦青春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百日千万招聘专项活动之一，吸引了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余家企业参加，提供就业岗位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多个，涵盖新能源、新材料、机械制造、网络信息、教育培训等领域。这场招聘会表明泰州市（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坚持了节约资源和保护环境的基本国策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践行了人才强市、创新强市的发展战略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构建了开放互动、共同繁荣的国际关系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营造了尊重知识、尊重人才的良好氛围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59102" y="249289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全球首列实现工程化应用、商业化运营的碳纤维地铁列车在山东省青岛市投入使用。碳纤维一体化设计技术、碳纤维成型制造能力等方面的突破，造就了安全、节能、舒适且低成本的新一代轨道交通车辆。由此可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科技创新增加精神财富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科技创新助力轨道交通高质量发展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技术创新推动产业升级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制度创新促进社会公平正义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19542" y="227687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新中国成立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在中国共产党的领导下，中国航天人从蓝图绘梦到奋斗圆梦，走出了一条中国特色自主创新道路，推动航天事业从无到有、从弱到强，实现历史性、高质量、跨越式发展。中国载人航天起步就瞄准世界先进水平，努力实现关键技术重大突破，先后突破掌握了天地往返、太空出舱、交会对接等国际航天关键难题；自主研制满足空间站任务需求兼具中国特色的空间站机械臂系统；部组件和核心元器件国产化率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下列所拟标语符合材料主旨的是（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航天兴国成果显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创新强国已建成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航天事业新征程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科技创新靠人才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航天成就显实力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自主创新是关键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自主创新攀高峰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世界科技我第一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63558" y="361914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一列动车组，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万多个零部件，涉及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余个省份的配套企业。一车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千企，中国中车股份有限公司作为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企业，带动上下游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多家中小企业融通发展，不断攻克高速磁浮列车的关键技术，形成了各具特色的轨道交通产业集群。这启示我们要（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聚焦关键技术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以科技创新推动产业创新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坚持协同创新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带动上下游企业集聚发展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持续扩大生产规模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以改革激活创新活力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贯彻协调发展理念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促进企业融通发展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81410" y="2518774"/>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2941"/>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中国算力大会发布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项具有突破性意义的技术成果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彰显算力产业全链条创新力。其中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中国移动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九州</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算力光网建成全球首个规模最大、覆盖最广的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400G</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全光省际骨干网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累计申请专利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项、牵头国际标准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支撑算力达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10EFLOPS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预计拉动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超聚变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FusionOneAI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方案已优化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余个项目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资源利用率提升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基础应用实现小时级上线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推动算力领域从跟跑到领跑。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indent="609600"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成果得益于制度保障与协同。河套合作区突破机制壁垒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五个跨境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港澳高校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内地企业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国际资本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模式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促成港科大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算法与大疆技术融合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跨境科研资金流增长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研发投入强度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我国完善知识产权保护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明确专利归属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算力重大突破需自主无纠纷产权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《军事科研奖励条例》等相关文件以科学评价奖励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激发科研人员活力。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）结合材料一，运用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创新驱动发展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的知识，分析我国算力领域技术突破的多重价值。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365104"/>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技术突破推动生产力发展，中国移动算力光网支撑算力提升、超聚变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方案提高资源利用率，促进算力产业高效发展。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带动经济增长，预计拉动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亿元，为经济高质量发展注入新动能。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提升国际竞争力，牵头国际标准、实现从跟跑到领跑，增强我国在全球算力领域的话语权和影响力。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130246"/>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）材料二反映了我国为推动创新采取了哪些举措？请结合材料并联系教材知识简要说明。</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63091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创新协同机制，河套合作区突破机制壁垒，首创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港澳高校＋内地企业＋国际资本</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模式，促进跨区域、跨主体创新资源整合。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完善知识产权保护制度，明确专利归属，为算力领域创新提供法律保障，激发创新积极性。</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出台激励政策，通过《军事科研奖励条例》等科学评价奖励机制，调动科研人员的创新活力。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82224"/>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）面对我国科技创新的蓬勃发展，青少年应如何培养创新素养以适应时代要求？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2708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努力学习科学文化知识，打好扎实的知识基础，为创新提供理论支撑。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积极参与科技实践活动，如科技小发明、小创造，在实践中锻炼创新思维和动手能力。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培养批判精神和问题意识，敢于质疑、善于思考，探索解决问题的新方法。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关注科技发展动态，了解前沿科技成果，树立创新意识，培养对科技创新的兴趣。</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某神话题材游戏火爆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其灵感来自中华传统文化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又依托现代游戏科技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呈现出跌宕起伏的故事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恢宏的画面让玩家体验感十足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在国内外圈粉无数。这款游戏的爆火是一个生动的缩影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彰显了中华文化强大的吸引力和与时俱进的创造力。此外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该游戏还通过对传统文化的再创作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体现了对传统文化的自信和创新精神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激发了年轻人对传统文化的兴趣和热爱。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像这样有着中华优秀传统文化内核并与现代科技相结合的国潮作品频频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更有不少成功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出海</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向世界展现了中华文化的魅力。接下来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我们还要继续深挖中华优秀传统文化这座富矿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让国潮正当潮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成为顶流。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3180"/>
            <a:ext cx="11485848" cy="397031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《中国创新发展报告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迈向高水平科技自立自强》出版。该书面向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建设世界科技强国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这一伟大目标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迈向高水平科技自立自强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为主题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对党的二十大以来我国创新发展方面取得的突出成就、存在的问题进行了深入分析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旨在为</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推进创新驱动发展战略、强化国家战略科技力量</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、培育世界一流企业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进而为加快建成世界科技强国提供理论和实践参考。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实施创新驱动发展战略、人才强国战略、科教兴国战</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1052736"/>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221088"/>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）该游戏火爆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，并开始走向世界，你如何看待这一现象？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29294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改革开放使我国的综合国力和国际地位显著提高，增强了中华文化的影响力。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中华文化源远流长、博大精深。中华文化丰富的内涵及其独特的魅力吸引世界的眼光。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文化自信是一个国家、一个民族对自身文化价值的充分肯定。</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科技创新能力已经成为综合国力竞争的决定性因素。我国坚持创新是第一动力，实施创新驱动发展战略，坚定不移地走中国特色自主创新道路。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）结合材料，总结深挖中华优秀传统文化这座富矿，我们手握什么工具。</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513254" y="21326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科技创新这一工具。</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6903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）学会正确使用上述工具，它会给我们带来哪些惊喜？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创新给我们带来惊喜，让我们获得成就感。</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创新点燃激情，让我们的生命充满活力。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创新改变我们的思维方式和行为方式，让我们勇敢面对挑战，激发潜能，超越自我。</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4801"/>
            <a:ext cx="11485848" cy="5373779"/>
          </a:xfrm>
        </p:spPr>
        <p:txBody>
          <a:bodyPr/>
          <a:lstStyle/>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中国共产党第二十届中央委员会第四次全体会议在北京举行</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。全会提出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加快高水平科技自立自强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引领发展新质生产力。抓住新一轮科技革命和产业变革历史机遇</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统筹教育强国、科技强国、人才强国建设</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提升国家创新体系整体效能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全面增强自主创新能力</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抢占科技发展制高点</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不断催生新质生产力。要加强原始创新和关键核心技术攻关</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推动科技创新和产业创新深度融合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一体推进教育科技人才发展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深入推进数字中国建设。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坚持中国共产党的正确领导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建成世界科技创新强国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必须坚持科技是第一生产力、人才是第一资源、创新是第一动力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关键核心技术是国之重器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是要不来、买不来、讨不来</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764704"/>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933056"/>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8198"/>
            <a:ext cx="11485848" cy="2746906"/>
          </a:xfrm>
        </p:spPr>
        <p:txBody>
          <a:bodyPr/>
          <a:lstStyle/>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习近平总书记在参加十四届全国人大三次会议江苏代表团审议时指出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科技创新和产业创新</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是发展新质生产力的基本路径。</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抓科技创新和产业创新融合</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要搭建平台、健全体制机制</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强化企业创新主体地位</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让创新链和产业链无缝对接。</a:t>
            </a:r>
            <a:r>
              <a:rPr lang="en-US" altLang="zh-CN" sz="23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z="2300" smtClean="0">
              <a:solidFill>
                <a:srgbClr val="000000"/>
              </a:solidFill>
              <a:latin typeface="宋体" panose="02010600030101010101" pitchFamily="2" charset="-122"/>
              <a:cs typeface="Times New Roman" panose="02020603050405020304" pitchFamily="18" charset="0"/>
            </a:endParaRPr>
          </a:p>
          <a:p>
            <a:r>
              <a:rPr lang="en-US" altLang="zh-CN" sz="2300" smtClean="0">
                <a:solidFill>
                  <a:srgbClr val="000000"/>
                </a:solidFill>
                <a:latin typeface="宋体" panose="02010600030101010101" pitchFamily="2" charset="-122"/>
                <a:cs typeface="Times New Roman" panose="02020603050405020304" pitchFamily="18" charset="0"/>
              </a:rPr>
              <a:t>⑧</a:t>
            </a:r>
            <a:r>
              <a:rPr lang="zh-CN" altLang="zh-CN" sz="23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企业是科技创新的重要主体</a:t>
            </a:r>
            <a:endParaRPr lang="zh-CN" altLang="en-US" sz="2300"/>
          </a:p>
        </p:txBody>
      </p:sp>
      <p:sp>
        <p:nvSpPr>
          <p:cNvPr id="3" name="矩形 2"/>
          <p:cNvSpPr/>
          <p:nvPr/>
        </p:nvSpPr>
        <p:spPr>
          <a:xfrm>
            <a:off x="444078" y="1317812"/>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334036"/>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7552"/>
            <a:ext cx="11485848" cy="5373779"/>
          </a:xfrm>
        </p:spPr>
        <p:txBody>
          <a:bodyPr/>
          <a:lstStyle/>
          <a:p>
            <a:pPr hangingPunct="0">
              <a:lnSpc>
                <a:spcPct val="12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材料五</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围绕科技创新</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习近平总书记提出一系列新思想、新观点、新论断、新要求</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对我国科技创新发展作出前瞻性、战略性、全局性谋划</a:t>
            </a:r>
            <a:r>
              <a:rPr lang="en-US" altLang="zh-CN" sz="2200" baseline="30000" smtClean="0">
                <a:solidFill>
                  <a:srgbClr val="000000"/>
                </a:solidFill>
                <a:latin typeface="宋体" panose="02010600030101010101" pitchFamily="2" charset="-122"/>
                <a:cs typeface="Times New Roman" panose="02020603050405020304" pitchFamily="18" charset="0"/>
              </a:rPr>
              <a:t>⑤</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。创新中国坚定前行。当前</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新一轮科技革命和产业变革深入发展。科学研究向极宏观拓展、向极微观深入、向极端条件迈进、向极综合交叉发力</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不断突破人类认知边界。技术创新进入前所未有的密集活跃期</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人工智能、量子技术、生物技术等前沿技术集中涌现</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引发链式变革。与此同时</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世界百年未有之大变局加速演进</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科</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技革命与大国博弈相互交织</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高技术领域成为国际竞争最前沿和主战场</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深刻重塑全球秩序和发展格局</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。虽然我国科技事业发展取得了长足进步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但原始创新能力还相对薄弱</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一些关键核心技术受制于人</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顶尖科技人才不足</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必须进一步增强紧迫感</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进一步加大科技创新力度</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抢占科技竞争和未来发展制高点。</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2700655" algn="l"/>
                <a:tab pos="5581015" algn="l"/>
                <a:tab pos="8461375" algn="l"/>
              </a:tabLst>
            </a:pP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lvl="0" hangingPunct="0">
              <a:lnSpc>
                <a:spcPct val="120000"/>
              </a:lnSpc>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坚持中国共产党的正确领导</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建成世界科技创新强国</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必须坚持科技是第一生产力、人才是第一资源、创新是第一动力</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关键核心技术是国之重器</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是要不来、买不来、讨不来</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701322"/>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700427"/>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5088509"/>
          </a:xfrm>
        </p:spPr>
        <p:txBody>
          <a:bodyPr/>
          <a:lstStyle/>
          <a:p>
            <a:pPr hangingPunct="0">
              <a:lnSpc>
                <a:spcPct val="130000"/>
              </a:lnSpc>
              <a:spcAft>
                <a:spcPts val="0"/>
              </a:spcAft>
              <a:tabLst>
                <a:tab pos="2700655" algn="l"/>
                <a:tab pos="5581015" algn="l"/>
                <a:tab pos="8461375"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材料六</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聚焦国家战略和产业发展重大需求</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国家对企业科技创新支持力度不断加大</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强化企业科技创新的主体地位</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税费支持力度更大</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减税优惠更多</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加大对企业的信贷支持</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给企业在研发投入上更多底气。</a:t>
            </a:r>
            <a:r>
              <a:rPr lang="en-US" altLang="zh-CN" sz="21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越来越多的优质科技资源正下沉产业一线</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越来越多的创新要素正在向企业流动。数据显示</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我国全社会研发经费投入总量稳居全球第二</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高新技术企业数量达</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46.3</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万家</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规模以上工业高新技术企业达</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16.9</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万家</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全球百强科技创新集群数量达到</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个、蝉联世界第一</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企业有效发明专利产业化率达</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53.3</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更多专利走出实验室、进入产业链</a:t>
            </a:r>
            <a:r>
              <a:rPr lang="en-US" altLang="zh-CN" sz="2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围绕产业链部署创新链、围绕创新链布局产业链</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科技创新与产业创新双轮驱动</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正推动中国加快迈向科技强国、制造强国。</a:t>
            </a:r>
            <a:r>
              <a:rPr lang="en-US" altLang="zh-CN" sz="21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提升创新能力是企业持续发展之基、市场制胜之道</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要强化企业科技创新主体地位</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加强企业主导的产学研深度融合</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使企业真正成为技术创新决策、研发投入、科研组织、成果转化的主体</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sz="2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加快建成世界科技创新强</a:t>
            </a:r>
            <a:r>
              <a:rPr lang="zh-CN" altLang="zh-CN" sz="2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819460"/>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70174" y="4484403"/>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01306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8864"/>
            <a:ext cx="11485848" cy="341632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人无精神则不立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国无精神则不强。唯有精神上站得住、站得稳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一个民族才能在历史洪流中屹立不倒、挺立潮头。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科技创新的大厦离不开坚实的精神基座。从志气看底气</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爱国、创新、求实、奉献、协同、育人</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曾经成就我们的精气神</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还将继续支撑我们爬坡过坎、勇攀高峰。</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加快建成世界科技创新强</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4078" y="1386898"/>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4051194"/>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86994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今天的中国</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到处都是活跃的创造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到处都是日新月异的进步。党的二十大为我们擘画了全面建设社会主义现代化国家、以中国式现代化全面推进中华民族伟大复兴的宏伟蓝图。让我们更加紧密地团结在以习近平同志为核心的党中央周围</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高举中国特色社会主义伟大旗帜</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以科技创新的主动赢得国家发展的主动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以自立自强的能力筑牢民族复兴的基石</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以中国式现代化全面推进中华民族伟大复兴。</a:t>
            </a:r>
            <a:r>
              <a:rPr lang="en-US" altLang="zh-CN" baseline="30000" smtClean="0">
                <a:solidFill>
                  <a:srgbClr val="000000"/>
                </a:solidFill>
                <a:latin typeface="MS Mincho"/>
                <a:cs typeface="Times New Roman" panose="02020603050405020304" pitchFamily="18" charset="0"/>
              </a:rPr>
              <a:t>⑪</a:t>
            </a:r>
          </a:p>
          <a:p>
            <a:endPar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r>
              <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代发展呼唤创新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创新已经成为世界主要国家发展战略的重心</a:t>
            </a:r>
            <a:endParaRPr lang="zh-CN" altLang="en-US"/>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485641" y="4807830"/>
            <a:ext cx="313690" cy="313690"/>
          </a:xfrm>
          <a:prstGeom prst="rect">
            <a:avLst/>
          </a:prstGeom>
        </p:spPr>
      </p:pic>
      <p:pic>
        <p:nvPicPr>
          <p:cNvPr id="4" name="图片 3"/>
          <p:cNvPicPr/>
          <p:nvPr/>
        </p:nvPicPr>
        <p:blipFill>
          <a:blip r:embed="rId2">
            <a:clrChange>
              <a:clrFrom>
                <a:srgbClr val="FFFFFF"/>
              </a:clrFrom>
              <a:clrTo>
                <a:srgbClr val="FFFFFF">
                  <a:alpha val="0"/>
                </a:srgbClr>
              </a:clrTo>
            </a:clrChange>
          </a:blip>
          <a:stretch>
            <a:fillRect/>
          </a:stretch>
        </p:blipFill>
        <p:spPr>
          <a:xfrm>
            <a:off x="10487694" y="3578436"/>
            <a:ext cx="214255" cy="214255"/>
          </a:xfrm>
          <a:prstGeom prst="rect">
            <a:avLst/>
          </a:prstGeom>
        </p:spPr>
      </p:pic>
      <p:sp>
        <p:nvSpPr>
          <p:cNvPr id="5" name="矩形 4"/>
          <p:cNvSpPr/>
          <p:nvPr/>
        </p:nvSpPr>
        <p:spPr>
          <a:xfrm>
            <a:off x="444078" y="1060195"/>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6" name="矩形 5"/>
          <p:cNvSpPr/>
          <p:nvPr/>
        </p:nvSpPr>
        <p:spPr>
          <a:xfrm>
            <a:off x="387426" y="4248798"/>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54206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626</TotalTime>
  <Words>3586</Words>
  <Application>Microsoft Office PowerPoint</Application>
  <PresentationFormat>自定义</PresentationFormat>
  <Paragraphs>160</Paragraphs>
  <Slides>31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Calibri</vt:lpstr>
      <vt:lpstr>MS Mincho</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2025-11-15T13:53:21Z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